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3716000" cx="2438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2.xml"/><Relationship Id="rId19" Type="http://schemas.openxmlformats.org/officeDocument/2006/relationships/font" Target="fonts/ProximaNova-italic.fntdata"/><Relationship Id="rId1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2f8cebb0d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282f8cebb0d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2f8cebb0d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82f8cebb0d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2f8cebb0d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82f8cebb0d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2f8cebb0d_0_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82f8cebb0d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2f8cebb0d_0_1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82f8cebb0d_0_1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2f8cebb0d_0_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82f8cebb0d_0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98bfbb67c_0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998bfbb67c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98bfbb67c_0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998bfbb67c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98bfbb67c_0_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998bfbb67c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2f8cebb0d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82f8cebb0d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2f8cebb0d_0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82f8cebb0d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2f8cebb0d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82f8cebb0d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(вариант)" showMasterSp="0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bg>
      <p:bgPr>
        <a:solidFill>
          <a:srgbClr val="22222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53" name="Google Shape;53;p11"/>
          <p:cNvSpPr/>
          <p:nvPr>
            <p:ph idx="2" type="pic"/>
          </p:nvPr>
        </p:nvSpPr>
        <p:spPr>
          <a:xfrm>
            <a:off x="13258800" y="0"/>
            <a:ext cx="12428272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1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3" type="body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95297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1pPr>
            <a:lvl2pPr indent="-495297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2pPr>
            <a:lvl3pPr indent="-495297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3pPr>
            <a:lvl4pPr indent="-495297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4pPr>
            <a:lvl5pPr indent="-495297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bg>
      <p:bgPr>
        <a:solidFill>
          <a:srgbClr val="22222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71475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▸"/>
              <a:defRPr/>
            </a:lvl1pPr>
            <a:lvl2pPr indent="-371475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▸"/>
              <a:defRPr/>
            </a:lvl2pPr>
            <a:lvl3pPr indent="-371475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▸"/>
              <a:defRPr/>
            </a:lvl3pPr>
            <a:lvl4pPr indent="-371475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▸"/>
              <a:defRPr/>
            </a:lvl4pPr>
            <a:lvl5pPr indent="-371475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▸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.)" showMasterSp="0">
  <p:cSld name="Фото (3 шт.)">
    <p:bg>
      <p:bgPr>
        <a:solidFill>
          <a:srgbClr val="22222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>
            <p:ph idx="2" type="pic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3"/>
          <p:cNvSpPr/>
          <p:nvPr>
            <p:ph idx="3" type="pic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/>
          <p:nvPr>
            <p:ph idx="4" type="pic"/>
          </p:nvPr>
        </p:nvSpPr>
        <p:spPr>
          <a:xfrm>
            <a:off x="-190500" y="0"/>
            <a:ext cx="12428272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bg>
      <p:bgPr>
        <a:solidFill>
          <a:srgbClr val="22222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876300" y="3314700"/>
            <a:ext cx="22631400" cy="7317185"/>
          </a:xfrm>
          <a:custGeom>
            <a:rect b="b" l="l" r="r" t="t"/>
            <a:pathLst>
              <a:path extrusionOk="0" h="21600" w="2160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400"/>
              <a:buFont typeface="Arial"/>
              <a:buNone/>
              <a:defRPr sz="13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8700"/>
              <a:buFont typeface="Arial"/>
              <a:buNone/>
              <a:defRPr sz="8700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3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(вариант)" showMasterSp="0">
  <p:cSld name="Цитата (вариант)">
    <p:bg>
      <p:bgPr>
        <a:solidFill>
          <a:schemeClr val="accen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400"/>
              <a:buFont typeface="Arial"/>
              <a:buNone/>
              <a:defRPr sz="13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74" name="Google Shape;74;p15"/>
          <p:cNvSpPr/>
          <p:nvPr>
            <p:ph idx="2" type="pic"/>
          </p:nvPr>
        </p:nvSpPr>
        <p:spPr>
          <a:xfrm>
            <a:off x="-190500" y="0"/>
            <a:ext cx="12428272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5"/>
          <p:cNvSpPr txBox="1"/>
          <p:nvPr>
            <p:ph idx="3" type="body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8700"/>
              <a:buFont typeface="Arial"/>
              <a:buNone/>
              <a:defRPr sz="87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 showMasterSp="0">
  <p:cSld name="Фото">
    <p:bg>
      <p:bgPr>
        <a:solidFill>
          <a:srgbClr val="22222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>
            <p:ph idx="2" type="pic"/>
          </p:nvPr>
        </p:nvSpPr>
        <p:spPr>
          <a:xfrm>
            <a:off x="-38100" y="-1219200"/>
            <a:ext cx="24460201" cy="16145934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showMasterSp="0">
  <p:cSld name="Пустой">
    <p:bg>
      <p:bgPr>
        <a:solidFill>
          <a:srgbClr val="22222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showMasterSp="0" type="title">
  <p:cSld name="TITLE">
    <p:bg>
      <p:bgPr>
        <a:solidFill>
          <a:srgbClr val="22222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"/>
          <p:cNvCxnSpPr/>
          <p:nvPr/>
        </p:nvCxnSpPr>
        <p:spPr>
          <a:xfrm flipH="1" rot="10800000">
            <a:off x="762000" y="8635632"/>
            <a:ext cx="22860000" cy="369"/>
          </a:xfrm>
          <a:prstGeom prst="straightConnector1">
            <a:avLst/>
          </a:prstGeom>
          <a:noFill/>
          <a:ln cap="flat" cmpd="sng" w="508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4" name="Google Shape;14;p3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300"/>
              <a:buFont typeface="Arial"/>
              <a:buNone/>
              <a:defRPr sz="30300"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горизонтально" showMasterSp="0">
  <p:cSld name="Фото — горизонтально">
    <p:bg>
      <p:bgPr>
        <a:solidFill>
          <a:srgbClr val="22222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>
            <p:ph idx="2" type="pic"/>
          </p:nvPr>
        </p:nvSpPr>
        <p:spPr>
          <a:xfrm>
            <a:off x="-38100" y="-1219200"/>
            <a:ext cx="24460201" cy="1614593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" name="Google Shape;19;p4"/>
          <p:cNvCxnSpPr/>
          <p:nvPr/>
        </p:nvCxnSpPr>
        <p:spPr>
          <a:xfrm flipH="1" rot="10800000">
            <a:off x="762000" y="8635632"/>
            <a:ext cx="22860000" cy="369"/>
          </a:xfrm>
          <a:prstGeom prst="straightConnector1">
            <a:avLst/>
          </a:prstGeom>
          <a:noFill/>
          <a:ln cap="flat" cmpd="sng" w="508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300"/>
              <a:buFont typeface="Arial"/>
              <a:buNone/>
              <a:defRPr sz="30300"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 (вариант)" showMasterSp="0">
  <p:cSld name="Заголовок и подзаголовок (вариант)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5"/>
          <p:cNvCxnSpPr/>
          <p:nvPr/>
        </p:nvCxnSpPr>
        <p:spPr>
          <a:xfrm flipH="1" rot="10800000">
            <a:off x="762000" y="8635632"/>
            <a:ext cx="22860000" cy="369"/>
          </a:xfrm>
          <a:prstGeom prst="straightConnector1">
            <a:avLst/>
          </a:prstGeom>
          <a:noFill/>
          <a:ln cap="flat" cmpd="sng" w="508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300"/>
              <a:buFont typeface="Arial"/>
              <a:buNone/>
              <a:defRPr sz="30300"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23013220" y="584200"/>
            <a:ext cx="5531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 showMasterSp="0">
  <p:cSld name="Заголовок — по центру">
    <p:bg>
      <p:bgPr>
        <a:solidFill>
          <a:srgbClr val="22222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300"/>
              <a:buFont typeface="Arial"/>
              <a:buNone/>
              <a:defRPr sz="30300"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вертикально" showMasterSp="0">
  <p:cSld name="Фото — вертикально">
    <p:bg>
      <p:bgPr>
        <a:solidFill>
          <a:srgbClr val="22222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 flipH="1" rot="10800000">
            <a:off x="11049000" y="8635798"/>
            <a:ext cx="12572997" cy="203"/>
          </a:xfrm>
          <a:prstGeom prst="straightConnector1">
            <a:avLst/>
          </a:prstGeom>
          <a:noFill/>
          <a:ln cap="flat" cmpd="sng" w="508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3" name="Google Shape;33;p7"/>
          <p:cNvSpPr/>
          <p:nvPr>
            <p:ph idx="2" type="pic"/>
          </p:nvPr>
        </p:nvSpPr>
        <p:spPr>
          <a:xfrm>
            <a:off x="-190500" y="0"/>
            <a:ext cx="12428272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300"/>
              <a:buFont typeface="Arial"/>
              <a:buNone/>
              <a:defRPr sz="30300"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сверху">
  <p:cSld name="Заголовок — сверху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bg>
      <p:bgPr>
        <a:solidFill>
          <a:srgbClr val="22222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48613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 (вариант)">
  <p:cSld name="Заголовок и пункты (вариант)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48613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 flipH="1" rot="10800000">
            <a:off x="762000" y="1396632"/>
            <a:ext cx="22860000" cy="369"/>
          </a:xfrm>
          <a:prstGeom prst="straightConnector1">
            <a:avLst/>
          </a:prstGeom>
          <a:noFill/>
          <a:ln cap="flat" cmpd="sng" w="254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48636" lvl="0" marL="457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548636" lvl="1" marL="914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548636" lvl="2" marL="1371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548636" lvl="3" marL="1828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548637" lvl="4" marL="22860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548637" lvl="5" marL="2743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548637" lvl="6" marL="3200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548637" lvl="7" marL="3657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548637" lvl="8" marL="4114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3" Type="http://schemas.openxmlformats.org/officeDocument/2006/relationships/image" Target="../media/image6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86" name="Google Shape;86;p18"/>
          <p:cNvPicPr preferRelativeResize="0"/>
          <p:nvPr/>
        </p:nvPicPr>
        <p:blipFill rotWithShape="1">
          <a:blip r:embed="rId3">
            <a:alphaModFix/>
          </a:blip>
          <a:srcRect b="0" l="589" r="-579" t="0"/>
          <a:stretch/>
        </p:blipFill>
        <p:spPr>
          <a:xfrm>
            <a:off x="0" y="0"/>
            <a:ext cx="24383999" cy="6706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Лого светлый.png" id="87" name="Google Shape;87;p18"/>
          <p:cNvPicPr preferRelativeResize="0"/>
          <p:nvPr/>
        </p:nvPicPr>
        <p:blipFill rotWithShape="1">
          <a:blip r:embed="rId4">
            <a:alphaModFix/>
          </a:blip>
          <a:srcRect b="0" l="0" r="20299" t="0"/>
          <a:stretch/>
        </p:blipFill>
        <p:spPr>
          <a:xfrm>
            <a:off x="12785052" y="1468725"/>
            <a:ext cx="11598951" cy="111701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 rot="-1204">
            <a:off x="1485788" y="4934440"/>
            <a:ext cx="21412501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4B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Приложение:</a:t>
            </a:r>
            <a:endParaRPr sz="9000">
              <a:solidFill>
                <a:srgbClr val="004B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4B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HRM Онбординг персонала</a:t>
            </a:r>
            <a:endParaRPr sz="6000">
              <a:solidFill>
                <a:srgbClr val="004B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descr="logo_CI.png" id="89" name="Google Shape;8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31275" y="1468725"/>
            <a:ext cx="5861225" cy="11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5800" y="1468725"/>
            <a:ext cx="4158286" cy="11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12740700" y="10948812"/>
            <a:ext cx="97518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Богданов Денис Владимирович</a:t>
            </a:r>
            <a:br>
              <a:rPr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Технический директор компании «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Консалт-инфо</a:t>
            </a:r>
            <a:r>
              <a:rPr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8616425" y="12728398"/>
            <a:ext cx="75600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Калининград 10.11.2023</a:t>
            </a:r>
            <a:endParaRPr sz="2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168" name="Google Shape;168;p2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7853" y="-76200"/>
            <a:ext cx="24880727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174" name="Google Shape;174;p2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CI.png" id="175" name="Google Shape;17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5515">
            <a:off x="17907538" y="1194151"/>
            <a:ext cx="5773248" cy="110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1920" y="1050662"/>
            <a:ext cx="5359301" cy="1161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181" name="Google Shape;181;p2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CI.png" id="182" name="Google Shape;18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5515">
            <a:off x="17907538" y="1194151"/>
            <a:ext cx="5773248" cy="1106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15643362" y="4663508"/>
            <a:ext cx="73113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300" lIns="56300" spcFirstLastPara="1" rIns="56300" wrap="square" tIns="56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Trebuchet MS"/>
              <a:buNone/>
            </a:pPr>
            <a:r>
              <a:rPr b="0" i="0" lang="en-US" sz="6400" u="none" cap="none" strike="noStrike">
                <a:solidFill>
                  <a:srgbClr val="004BFF"/>
                </a:solidFill>
                <a:latin typeface="Montserrat"/>
                <a:ea typeface="Montserrat"/>
                <a:cs typeface="Montserrat"/>
                <a:sym typeface="Montserrat"/>
              </a:rPr>
              <a:t>Вопросы?</a:t>
            </a:r>
            <a:endParaRPr b="0" i="0" sz="6400" u="none" cap="none" strike="noStrike">
              <a:solidFill>
                <a:srgbClr val="004B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15643371" y="6099433"/>
            <a:ext cx="8731500" cy="12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6300" lIns="56300" spcFirstLastPara="1" rIns="56300" wrap="square" tIns="56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004BFF"/>
                </a:solidFill>
                <a:latin typeface="Arial"/>
                <a:ea typeface="Arial"/>
                <a:cs typeface="Arial"/>
                <a:sym typeface="Arial"/>
              </a:rPr>
              <a:t>+7 </a:t>
            </a:r>
            <a:r>
              <a:rPr lang="en-US" sz="3800">
                <a:solidFill>
                  <a:srgbClr val="004BFF"/>
                </a:solidFill>
              </a:rPr>
              <a:t>952 052 8888</a:t>
            </a:r>
            <a:r>
              <a:rPr b="0" i="0" lang="en-US" sz="3800" u="none" cap="none" strike="noStrike">
                <a:solidFill>
                  <a:srgbClr val="004B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>
                <a:solidFill>
                  <a:srgbClr val="004BFF"/>
                </a:solidFill>
              </a:rPr>
              <a:t>d.bogdanov</a:t>
            </a:r>
            <a:r>
              <a:rPr b="0" i="0" lang="en-US" sz="3800" u="none" cap="none" strike="noStrike">
                <a:solidFill>
                  <a:srgbClr val="004BFF"/>
                </a:solidFill>
                <a:latin typeface="Arial"/>
                <a:ea typeface="Arial"/>
                <a:cs typeface="Arial"/>
                <a:sym typeface="Arial"/>
              </a:rPr>
              <a:t>@consult-info.ru</a:t>
            </a:r>
            <a:endParaRPr b="0" i="0" sz="3800" u="none" cap="none" strike="noStrike">
              <a:solidFill>
                <a:srgbClr val="004B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1301497" y="4584733"/>
            <a:ext cx="121764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6300" lIns="112625" spcFirstLastPara="1" rIns="112625" wrap="square" tIns="56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0"/>
              <a:buFont typeface="Trebuchet MS"/>
              <a:buNone/>
            </a:pPr>
            <a:r>
              <a:rPr b="0" i="0" lang="en-US" sz="9000" u="none" cap="none" strike="noStrike">
                <a:solidFill>
                  <a:srgbClr val="004B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</a:t>
            </a:r>
            <a:endParaRPr b="0" i="0" sz="9000" u="none" cap="none" strike="noStrike">
              <a:solidFill>
                <a:srgbClr val="004B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9000" u="none" cap="none" strike="noStrike">
                <a:solidFill>
                  <a:srgbClr val="004B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 ВНИМАНИЕ! </a:t>
            </a:r>
            <a:endParaRPr b="0" i="0" sz="9000" u="none" cap="none" strike="noStrike">
              <a:solidFill>
                <a:srgbClr val="004B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97" name="Google Shape;97;p1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CI.png" id="98" name="Google Shape;9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5515">
            <a:off x="17907538" y="1194151"/>
            <a:ext cx="5773248" cy="110699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2332810" y="3775008"/>
            <a:ext cx="159981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1" i="0" lang="en-US" sz="5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На рынке IT с 2005 года</a:t>
            </a:r>
            <a:endParaRPr b="0" i="0" sz="5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332808" y="4693723"/>
            <a:ext cx="178188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Комплект компетенций по 1С-Битрикс24 (облако и коробка) </a:t>
            </a:r>
            <a:endParaRPr i="0" sz="32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и 1С-Битрикс: Управление сайтом (включая Энтерпрайз)</a:t>
            </a:r>
            <a:endParaRPr i="0" sz="3200" u="none" cap="none" strike="noStrike">
              <a:solidFill>
                <a:srgbClr val="000000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367428" y="7023969"/>
            <a:ext cx="30243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1" i="0" lang="en-US" sz="5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500+</a:t>
            </a:r>
            <a:endParaRPr b="0" i="0" sz="5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367428" y="8025571"/>
            <a:ext cx="36618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реализованных 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проекта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12022259" y="7030990"/>
            <a:ext cx="30243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1" i="0" lang="en-US" sz="5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b="0" i="0" sz="5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12022246" y="8002079"/>
            <a:ext cx="87405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лет в лидерах интернет-разработки на Северо-Западе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Решения для гос.png" id="105" name="Google Shape;10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8248" y="10138386"/>
            <a:ext cx="4130495" cy="117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омпозитный сайт.png" id="106" name="Google Shape;10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6471" y="10138386"/>
            <a:ext cx="4130495" cy="117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24.png" id="107" name="Google Shape;10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96131" y="10138386"/>
            <a:ext cx="4130495" cy="117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с.png" id="108" name="Google Shape;10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876076" y="10138386"/>
            <a:ext cx="4130495" cy="117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рупные внедрения.png" id="109" name="Google Shape;109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68248" y="11707615"/>
            <a:ext cx="4130495" cy="117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m.png" id="110" name="Google Shape;110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76471" y="11707615"/>
            <a:ext cx="4130495" cy="117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изнес-процессы.png" id="111" name="Google Shape;111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996749" y="11707615"/>
            <a:ext cx="4130495" cy="117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нтернет-магазин.png" id="112" name="Google Shape;112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868128" y="11726952"/>
            <a:ext cx="4130495" cy="117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лотой.png" id="113" name="Google Shape;113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24525">
            <a:off x="1374138" y="897962"/>
            <a:ext cx="2890724" cy="1699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118" name="Google Shape;118;p2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1939950" y="4392000"/>
            <a:ext cx="205041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5016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●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Останется ли сотрудник после испытательного срока?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●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Какое впечатление у него в целом о компании?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●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Приживется</a:t>
            </a: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ли он в коллективе?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●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общий уровень комфорта сотрудника в компании.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logo_CI.png" id="120" name="Google Shape;1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5515">
            <a:off x="17907538" y="1194151"/>
            <a:ext cx="5773248" cy="110699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1939950" y="1450417"/>
            <a:ext cx="20504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BFF"/>
              </a:buClr>
              <a:buSzPts val="4000"/>
              <a:buFont typeface="Proxima Nova"/>
              <a:buNone/>
            </a:pPr>
            <a:r>
              <a:rPr lang="en-US" sz="5600">
                <a:solidFill>
                  <a:srgbClr val="004B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 что влияет онбординг?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126" name="Google Shape;126;p2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1939950" y="4430100"/>
            <a:ext cx="205041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000"/>
              <a:buFont typeface="Proxima Nova"/>
              <a:buNone/>
            </a:pPr>
            <a:r>
              <a:rPr lang="en-US" sz="5600">
                <a:solidFill>
                  <a:srgbClr val="004B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Выход на полную мощь</a:t>
            </a:r>
            <a:r>
              <a:rPr lang="en-US" sz="5600">
                <a:solidFill>
                  <a:srgbClr val="004B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5600">
              <a:solidFill>
                <a:srgbClr val="004B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4BFF"/>
              </a:buClr>
              <a:buSzPts val="4000"/>
              <a:buFont typeface="Proxima Nova"/>
              <a:buNone/>
            </a:pPr>
            <a:r>
              <a:rPr lang="en-US" sz="5600">
                <a:solidFill>
                  <a:srgbClr val="004BFF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US" sz="5600">
                <a:solidFill>
                  <a:srgbClr val="004BFF"/>
                </a:solidFill>
                <a:latin typeface="Montserrat"/>
                <a:ea typeface="Montserrat"/>
                <a:cs typeface="Montserrat"/>
                <a:sym typeface="Montserrat"/>
              </a:rPr>
              <a:t>– до полутора лет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logo_CI.png" id="128" name="Google Shape;12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5515">
            <a:off x="17907538" y="1194151"/>
            <a:ext cx="5773248" cy="110699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1939950" y="7340375"/>
            <a:ext cx="205041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000"/>
              <a:buFont typeface="Proxima Nova"/>
              <a:buNone/>
            </a:pPr>
            <a:r>
              <a:rPr lang="en-US" sz="5600">
                <a:solidFill>
                  <a:srgbClr val="004B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Средняя продолжительность работы</a:t>
            </a:r>
            <a:r>
              <a:rPr lang="en-US" sz="5600">
                <a:solidFill>
                  <a:srgbClr val="004B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5600">
              <a:solidFill>
                <a:srgbClr val="004B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4BFF"/>
              </a:buClr>
              <a:buSzPts val="4000"/>
              <a:buFont typeface="Proxima Nova"/>
              <a:buNone/>
            </a:pPr>
            <a:r>
              <a:rPr lang="en-US" sz="5600">
                <a:solidFill>
                  <a:srgbClr val="004B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   </a:t>
            </a:r>
            <a:r>
              <a:rPr lang="en-US" sz="5600">
                <a:solidFill>
                  <a:srgbClr val="004BFF"/>
                </a:solidFill>
                <a:latin typeface="Montserrat"/>
                <a:ea typeface="Montserrat"/>
                <a:cs typeface="Montserrat"/>
                <a:sym typeface="Montserrat"/>
              </a:rPr>
              <a:t>– 2-3 года в одной компании</a:t>
            </a:r>
            <a:endParaRPr sz="5600">
              <a:solidFill>
                <a:srgbClr val="004B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134" name="Google Shape;134;p2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1939950" y="4582500"/>
            <a:ext cx="20504100" cy="3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000"/>
              <a:buFont typeface="Proxima Nova"/>
              <a:buNone/>
            </a:pPr>
            <a:r>
              <a:rPr lang="en-US" sz="5600">
                <a:solidFill>
                  <a:srgbClr val="004B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HRM Онбординг персонала</a:t>
            </a:r>
            <a:r>
              <a:rPr lang="en-US" sz="5600">
                <a:solidFill>
                  <a:srgbClr val="004BFF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5600">
                <a:solidFill>
                  <a:srgbClr val="004BFF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техническое решение по систематизации этапов адаптации и своевременном push-уведомлении в мобильном приложении. 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logo_CI.png" id="136" name="Google Shape;1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5515">
            <a:off x="17907538" y="1194151"/>
            <a:ext cx="5773248" cy="110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141" name="Google Shape;141;p2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1939950" y="4392000"/>
            <a:ext cx="20504100" cy="6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5016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●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Универсальные стадии адаптации на испытательном сроке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●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Примеры анкетирования сотрудников: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○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Анкета мнение о коллективе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○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Анкета адаптации сотрудника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○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Анкета по итогам испытательного срока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○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Анкета увольняющегося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FF"/>
              </a:buClr>
              <a:buSzPts val="4300"/>
              <a:buFont typeface="Montserrat Medium"/>
              <a:buChar char="○"/>
            </a:pPr>
            <a:r>
              <a:rPr lang="en-US" sz="4300">
                <a:solidFill>
                  <a:srgbClr val="004B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так далее</a:t>
            </a:r>
            <a:endParaRPr sz="4300">
              <a:solidFill>
                <a:srgbClr val="004B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logo_CI.png" id="143" name="Google Shape;14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5515">
            <a:off x="17907538" y="1194151"/>
            <a:ext cx="5773248" cy="110699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1939950" y="1450417"/>
            <a:ext cx="20504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BFF"/>
              </a:buClr>
              <a:buSzPts val="4000"/>
              <a:buFont typeface="Proxima Nova"/>
              <a:buNone/>
            </a:pPr>
            <a:r>
              <a:rPr lang="en-US" sz="5600">
                <a:solidFill>
                  <a:srgbClr val="004B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итоге в продукт вошли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149" name="Google Shape;149;p2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7200" y="0"/>
            <a:ext cx="25913631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155" name="Google Shape;155;p2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00" y="-76200"/>
            <a:ext cx="25067023" cy="1380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5000" y="1372288"/>
            <a:ext cx="8629650" cy="115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6F7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адиент.png" id="162" name="Google Shape;162;p2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11794" y="-2856"/>
            <a:ext cx="24386749" cy="67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00" y="-61875"/>
            <a:ext cx="24880727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